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391" r:id="rId4"/>
    <p:sldId id="268" r:id="rId5"/>
    <p:sldId id="382" r:id="rId6"/>
    <p:sldId id="384" r:id="rId7"/>
    <p:sldId id="385" r:id="rId8"/>
    <p:sldId id="387" r:id="rId9"/>
    <p:sldId id="386" r:id="rId10"/>
    <p:sldId id="383" r:id="rId11"/>
    <p:sldId id="388" r:id="rId12"/>
    <p:sldId id="261" r:id="rId13"/>
    <p:sldId id="390" r:id="rId14"/>
    <p:sldId id="392" r:id="rId15"/>
    <p:sldId id="393" r:id="rId16"/>
    <p:sldId id="389" r:id="rId17"/>
    <p:sldId id="259" r:id="rId18"/>
    <p:sldId id="262" r:id="rId19"/>
    <p:sldId id="263" r:id="rId20"/>
    <p:sldId id="2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37" autoAdjust="0"/>
    <p:restoredTop sz="94660"/>
  </p:normalViewPr>
  <p:slideViewPr>
    <p:cSldViewPr snapToGrid="0">
      <p:cViewPr varScale="1">
        <p:scale>
          <a:sx n="72" d="100"/>
          <a:sy n="72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95AFA-156D-41DC-BBC6-85F8C175C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819401"/>
            <a:ext cx="7197726" cy="2421464"/>
          </a:xfrm>
        </p:spPr>
        <p:txBody>
          <a:bodyPr>
            <a:noAutofit/>
          </a:bodyPr>
          <a:lstStyle/>
          <a:p>
            <a:r>
              <a:rPr lang="en-US" sz="5400" b="1" i="1" dirty="0">
                <a:solidFill>
                  <a:schemeClr val="bg1"/>
                </a:solidFill>
              </a:rPr>
              <a:t>Aspects and Goals of Deep Learning in Biomedical Imaging</a:t>
            </a:r>
            <a:br>
              <a:rPr lang="en-US" sz="5400" b="1" i="1" dirty="0">
                <a:solidFill>
                  <a:schemeClr val="bg1"/>
                </a:solidFill>
              </a:rPr>
            </a:br>
            <a:br>
              <a:rPr lang="en-US" sz="5400" b="1" i="1" dirty="0">
                <a:solidFill>
                  <a:schemeClr val="bg1"/>
                </a:solidFill>
              </a:rPr>
            </a:br>
            <a:endParaRPr lang="en-US" sz="5400" b="1" i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FAA62-EE2D-46EB-B808-EA0CC6916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5240865"/>
            <a:ext cx="7197726" cy="1405467"/>
          </a:xfrm>
        </p:spPr>
        <p:txBody>
          <a:bodyPr>
            <a:normAutofit fontScale="92500" lnSpcReduction="10000"/>
          </a:bodyPr>
          <a:lstStyle/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Supportedby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Ieee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embs</a:t>
            </a:r>
            <a:r>
              <a:rPr lang="en-US" b="1" dirty="0">
                <a:solidFill>
                  <a:schemeClr val="bg1"/>
                </a:solidFill>
              </a:rPr>
              <a:t> Bangladesh chapter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622EC-EAF4-4179-8706-AE69DB12C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" cy="148166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3583A6E-2DE9-42DE-A44C-A6A3A30F7E39}"/>
              </a:ext>
            </a:extLst>
          </p:cNvPr>
          <p:cNvSpPr txBox="1">
            <a:spLocks/>
          </p:cNvSpPr>
          <p:nvPr/>
        </p:nvSpPr>
        <p:spPr>
          <a:xfrm>
            <a:off x="4101547" y="4273089"/>
            <a:ext cx="7197726" cy="140546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</a:rPr>
              <a:t>TAHSIN MOSTAFIZ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Deep learning researcher</a:t>
            </a:r>
          </a:p>
          <a:p>
            <a:r>
              <a:rPr lang="en-US" sz="2400" b="1" dirty="0" err="1">
                <a:solidFill>
                  <a:schemeClr val="bg1"/>
                </a:solidFill>
              </a:rPr>
              <a:t>Semion</a:t>
            </a:r>
            <a:r>
              <a:rPr lang="en-US" sz="2400" b="1" dirty="0">
                <a:solidFill>
                  <a:schemeClr val="bg1"/>
                </a:solidFill>
              </a:rPr>
              <a:t> ltd.</a:t>
            </a:r>
          </a:p>
        </p:txBody>
      </p:sp>
    </p:spTree>
    <p:extLst>
      <p:ext uri="{BB962C8B-B14F-4D97-AF65-F5344CB8AC3E}">
        <p14:creationId xmlns:p14="http://schemas.microsoft.com/office/powerpoint/2010/main" val="3959218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D1DB-0F5A-4C98-92D4-275DDD54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Why deep learning in biomedical imaging?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96E0EA-AFC5-47D4-BEEF-B1F46F18F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815548"/>
            <a:ext cx="11029122" cy="4664765"/>
          </a:xfrm>
        </p:spPr>
      </p:pic>
    </p:spTree>
    <p:extLst>
      <p:ext uri="{BB962C8B-B14F-4D97-AF65-F5344CB8AC3E}">
        <p14:creationId xmlns:p14="http://schemas.microsoft.com/office/powerpoint/2010/main" val="4294233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B86D65-65CA-49DD-B5C7-222AE9C8D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160104"/>
            <a:ext cx="6164653" cy="4012096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</a:rPr>
              <a:t>Assist doctors 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</a:rPr>
              <a:t>Faster assessment 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</a:rPr>
              <a:t>Improve accuracy in detection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and treatment</a:t>
            </a:r>
            <a:endParaRPr lang="en-US" sz="3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496923-D569-466A-B426-F152B924EA0E}"/>
              </a:ext>
            </a:extLst>
          </p:cNvPr>
          <p:cNvSpPr txBox="1">
            <a:spLocks/>
          </p:cNvSpPr>
          <p:nvPr/>
        </p:nvSpPr>
        <p:spPr>
          <a:xfrm>
            <a:off x="434010" y="3975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Why deep learning in biomedical imaging</a:t>
            </a:r>
          </a:p>
        </p:txBody>
      </p:sp>
      <p:pic>
        <p:nvPicPr>
          <p:cNvPr id="6" name="Picture 2" descr="Image result for chexnext youtube">
            <a:extLst>
              <a:ext uri="{FF2B5EF4-FFF2-40B4-BE49-F238E27FC236}">
                <a16:creationId xmlns:a16="http://schemas.microsoft.com/office/drawing/2014/main" id="{461126E0-8286-40A9-A699-CC75C355A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616" y="1692966"/>
            <a:ext cx="6904383" cy="4668079"/>
          </a:xfrm>
          <a:prstGeom prst="rect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94ED24-D926-476D-AA48-E663C8BD94D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494444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E6F0A-997B-43FF-AA78-A105E8629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Abnormality Detection by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CF81B-4453-418C-8653-CB1DC4692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Facebook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Amazon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FEF25-EED8-41F5-A871-84381D3DA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547" y="1223433"/>
            <a:ext cx="813683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981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8DC0-31FF-43AD-AA4E-9C7157C8C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80"/>
            <a:ext cx="10131425" cy="145626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Deep learning: Segmentation 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1328F4-DC01-4222-92FD-2D222416E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440" y="1410547"/>
            <a:ext cx="11506200" cy="4685453"/>
          </a:xfrm>
        </p:spPr>
      </p:pic>
    </p:spTree>
    <p:extLst>
      <p:ext uri="{BB962C8B-B14F-4D97-AF65-F5344CB8AC3E}">
        <p14:creationId xmlns:p14="http://schemas.microsoft.com/office/powerpoint/2010/main" val="3153201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6BA5-2F3C-4C52-916D-ACEBB11E1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0131425" cy="12954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Deep learning: Segmentation task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ABDA3D-335E-4AF1-A560-41412B3AD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75" y="1767841"/>
            <a:ext cx="9546086" cy="397764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DF1BBD-8706-457A-A147-47F398C9E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041" y="647701"/>
            <a:ext cx="2590799" cy="320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3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3F056-85F1-40EB-8D3F-79713F42D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Research</a:t>
            </a:r>
          </a:p>
        </p:txBody>
      </p:sp>
      <p:pic>
        <p:nvPicPr>
          <p:cNvPr id="2050" name="Picture 2" descr="Image result for deep learning biomedical papers">
            <a:extLst>
              <a:ext uri="{FF2B5EF4-FFF2-40B4-BE49-F238E27FC236}">
                <a16:creationId xmlns:a16="http://schemas.microsoft.com/office/drawing/2014/main" id="{66CEBAE3-31E3-4A4C-A122-54562D89C7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065867"/>
            <a:ext cx="10035208" cy="441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002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4F17-A3B2-4B94-8CE6-F2098E1F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4430CD-0ECB-4A12-9C9B-E3A41E83C00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80641-632F-409E-8F61-15159E55E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12070080" cy="54864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C8741-799E-48E1-96D5-E32CA705D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AFBEC6-9247-4842-8A0B-CA226F084D9A}"/>
              </a:ext>
            </a:extLst>
          </p:cNvPr>
          <p:cNvSpPr txBox="1">
            <a:spLocks/>
          </p:cNvSpPr>
          <p:nvPr/>
        </p:nvSpPr>
        <p:spPr>
          <a:xfrm>
            <a:off x="434010" y="3975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Artificial intelligence in healthcare</a:t>
            </a:r>
          </a:p>
        </p:txBody>
      </p:sp>
    </p:spTree>
    <p:extLst>
      <p:ext uri="{BB962C8B-B14F-4D97-AF65-F5344CB8AC3E}">
        <p14:creationId xmlns:p14="http://schemas.microsoft.com/office/powerpoint/2010/main" val="1232440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A3A7-D350-4034-ACFA-13F5900E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CC3D4-D432-4F95-BE36-227C85E6C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Scarcity of data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Expensive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Black Box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Difference between source and target</a:t>
            </a:r>
          </a:p>
        </p:txBody>
      </p:sp>
    </p:spTree>
    <p:extLst>
      <p:ext uri="{BB962C8B-B14F-4D97-AF65-F5344CB8AC3E}">
        <p14:creationId xmlns:p14="http://schemas.microsoft.com/office/powerpoint/2010/main" val="409703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9318-2265-4C5A-BD15-FC542002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Biomedical imaging and deep learning: Bangladesh chapter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D25F6-E908-4146-9B63-A3D457D91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Challenges: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</a:rPr>
              <a:t>No. of Hospitals and diagnostic centers are not sufficient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</a:rPr>
              <a:t>Diagnostic tools are worn out and inactive.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</a:rPr>
              <a:t>Data are not stored digitally and scientifically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</a:rPr>
              <a:t>Lack of technical knowledge.</a:t>
            </a:r>
          </a:p>
        </p:txBody>
      </p:sp>
    </p:spTree>
    <p:extLst>
      <p:ext uri="{BB962C8B-B14F-4D97-AF65-F5344CB8AC3E}">
        <p14:creationId xmlns:p14="http://schemas.microsoft.com/office/powerpoint/2010/main" val="1795559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30C54-21C4-4C23-AEA3-2D4F8DD3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Biomedical imaging and deep learning: Bangladesh chapter</a:t>
            </a:r>
            <a:endParaRPr lang="en-US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BB38-475C-4148-BD3D-E335DB178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Opportunities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Scope of research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608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9B3D-496F-411A-A964-B37A5232C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0BA97-8EB8-473E-BBB6-F31CE662D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Science and Engineering of making intelligent machines</a:t>
            </a:r>
          </a:p>
          <a:p>
            <a:r>
              <a:rPr lang="en-US" sz="3600" dirty="0">
                <a:solidFill>
                  <a:schemeClr val="bg1"/>
                </a:solidFill>
              </a:rPr>
              <a:t>Using computer to understand human intelligence</a:t>
            </a:r>
          </a:p>
          <a:p>
            <a:r>
              <a:rPr lang="en-US" sz="3600" dirty="0">
                <a:solidFill>
                  <a:schemeClr val="bg1"/>
                </a:solidFill>
              </a:rPr>
              <a:t> Vaguely inspired by  human brain</a:t>
            </a:r>
          </a:p>
        </p:txBody>
      </p:sp>
    </p:spTree>
    <p:extLst>
      <p:ext uri="{BB962C8B-B14F-4D97-AF65-F5344CB8AC3E}">
        <p14:creationId xmlns:p14="http://schemas.microsoft.com/office/powerpoint/2010/main" val="2979170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CD1A6-071E-4B98-B2CB-DB972782D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3FB93-632F-4CFF-BD13-0A4FAFF66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5839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48C6-2815-4F29-BCFB-8483CCB8B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50" y="-197310"/>
            <a:ext cx="10131425" cy="145626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How Deep learning 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D0D5BB-257C-4935-B596-652202D24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061" y="1143000"/>
            <a:ext cx="11741018" cy="5455920"/>
          </a:xfrm>
        </p:spPr>
      </p:pic>
      <p:pic>
        <p:nvPicPr>
          <p:cNvPr id="1026" name="Picture 2" descr="Image result for neural network">
            <a:extLst>
              <a:ext uri="{FF2B5EF4-FFF2-40B4-BE49-F238E27FC236}">
                <a16:creationId xmlns:a16="http://schemas.microsoft.com/office/drawing/2014/main" id="{E62C2C6C-8009-4A10-A824-3C65CF28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61" y="1143000"/>
            <a:ext cx="11741017" cy="571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7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AAA1-C2DE-401A-A505-0FE8A5BE6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Deep learning in our everyday life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CD5DBF-C37C-4408-B4AB-AD95DE9B5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4000" dirty="0">
                <a:solidFill>
                  <a:schemeClr val="bg1"/>
                </a:solidFill>
              </a:rPr>
              <a:t>Image/ Face Recognition and OCR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000" dirty="0">
                <a:solidFill>
                  <a:schemeClr val="bg1"/>
                </a:solidFill>
              </a:rPr>
              <a:t>Speech Recognition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000" dirty="0">
                <a:solidFill>
                  <a:schemeClr val="bg1"/>
                </a:solidFill>
              </a:rPr>
              <a:t>Medical Diagnosis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000" dirty="0">
                <a:solidFill>
                  <a:schemeClr val="bg1"/>
                </a:solidFill>
              </a:rPr>
              <a:t>Behavioral Pattern</a:t>
            </a:r>
          </a:p>
        </p:txBody>
      </p:sp>
    </p:spTree>
    <p:extLst>
      <p:ext uri="{BB962C8B-B14F-4D97-AF65-F5344CB8AC3E}">
        <p14:creationId xmlns:p14="http://schemas.microsoft.com/office/powerpoint/2010/main" val="1493500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79CD-4083-4322-9970-B03CBFF9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Deep learning and image processing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72D8B3-B039-401A-BD27-2B55B6BB3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09530"/>
            <a:ext cx="12192000" cy="4704522"/>
          </a:xfrm>
        </p:spPr>
      </p:pic>
    </p:spTree>
    <p:extLst>
      <p:ext uri="{BB962C8B-B14F-4D97-AF65-F5344CB8AC3E}">
        <p14:creationId xmlns:p14="http://schemas.microsoft.com/office/powerpoint/2010/main" val="3833622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A0EDE-E2A2-4029-9E1E-676A8C1D7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9" y="0"/>
            <a:ext cx="10131425" cy="145626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Biomedical imaging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EABF5D-465D-4F97-89C2-61EDBD6E5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56267"/>
            <a:ext cx="12192000" cy="5481246"/>
          </a:xfrm>
        </p:spPr>
      </p:pic>
    </p:spTree>
    <p:extLst>
      <p:ext uri="{BB962C8B-B14F-4D97-AF65-F5344CB8AC3E}">
        <p14:creationId xmlns:p14="http://schemas.microsoft.com/office/powerpoint/2010/main" val="619512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520B-E89B-4BF0-93F8-90ACB19B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Biomedical imaging: Diabetic Retinopathy detection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47BD42-6B38-4151-8F5E-D932BBFA7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72" y="1901071"/>
            <a:ext cx="8768862" cy="4473225"/>
          </a:xfrm>
        </p:spPr>
      </p:pic>
    </p:spTree>
    <p:extLst>
      <p:ext uri="{BB962C8B-B14F-4D97-AF65-F5344CB8AC3E}">
        <p14:creationId xmlns:p14="http://schemas.microsoft.com/office/powerpoint/2010/main" val="169955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13ED6-2CA9-41DD-8DCE-215929845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0"/>
            <a:ext cx="10131425" cy="145626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Deep learning in 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ED3702-A767-4A89-B44D-EF317C7C8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3989" y="589650"/>
            <a:ext cx="2839350" cy="283935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5FE8AB-F6F1-4EF9-B021-0C6DCCEBF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80135"/>
            <a:ext cx="8061959" cy="57441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80F19F-AFFD-4FBB-8822-0EFBD1EFB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89649"/>
            <a:ext cx="11217539" cy="623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8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6BB3C-AC06-457B-A05B-BC59BF7F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Why deep learning for medical imaging?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B518F-8606-44D4-94F2-27EAD44A6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Can facilitate clinicians and radiologists in diagnosis and treatment planning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Modalities:</a:t>
            </a:r>
            <a:r>
              <a:rPr lang="en-US" sz="3200" b="1" dirty="0">
                <a:solidFill>
                  <a:schemeClr val="bg1"/>
                </a:solidFill>
              </a:rPr>
              <a:t> X-ray, CT, PET, MRI, Ultrasound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Target organs/tissues: </a:t>
            </a:r>
            <a:r>
              <a:rPr lang="en-US" sz="3200" b="1" dirty="0">
                <a:solidFill>
                  <a:schemeClr val="bg1"/>
                </a:solidFill>
              </a:rPr>
              <a:t>brain, lung, liver, skin, breast prostate, heart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Tasks: </a:t>
            </a:r>
            <a:r>
              <a:rPr lang="en-US" sz="3200" b="1" dirty="0">
                <a:solidFill>
                  <a:schemeClr val="bg1"/>
                </a:solidFill>
              </a:rPr>
              <a:t>Classification, detection, segmentation, synthesis, analysis</a:t>
            </a:r>
          </a:p>
          <a:p>
            <a:pPr marL="0" indent="0">
              <a:buNone/>
            </a:pPr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8426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1156</TotalTime>
  <Words>243</Words>
  <Application>Microsoft Office PowerPoint</Application>
  <PresentationFormat>Widescreen</PresentationFormat>
  <Paragraphs>55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Celestial</vt:lpstr>
      <vt:lpstr>Aspects and Goals of Deep Learning in Biomedical Imaging  </vt:lpstr>
      <vt:lpstr>Deep learning</vt:lpstr>
      <vt:lpstr>How Deep learning works</vt:lpstr>
      <vt:lpstr>Deep learning in our everyday life</vt:lpstr>
      <vt:lpstr>Deep learning and image processing</vt:lpstr>
      <vt:lpstr>Biomedical imaging </vt:lpstr>
      <vt:lpstr>Biomedical imaging: Diabetic Retinopathy detection</vt:lpstr>
      <vt:lpstr>Deep learning in ct</vt:lpstr>
      <vt:lpstr>Why deep learning for medical imaging?</vt:lpstr>
      <vt:lpstr>Why deep learning in biomedical imaging?</vt:lpstr>
      <vt:lpstr>PowerPoint Presentation</vt:lpstr>
      <vt:lpstr>Abnormality Detection by Deep learning</vt:lpstr>
      <vt:lpstr>Deep learning: Segmentation task</vt:lpstr>
      <vt:lpstr>Deep learning: Segmentation task</vt:lpstr>
      <vt:lpstr>Research</vt:lpstr>
      <vt:lpstr>PowerPoint Presentation</vt:lpstr>
      <vt:lpstr>Challenges</vt:lpstr>
      <vt:lpstr>Biomedical imaging and deep learning: Bangladesh chapter</vt:lpstr>
      <vt:lpstr>Biomedical imaging and deep learning: Bangladesh chapter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Aspects and Goals of Deep Learning in Biomedical Imaging</dc:title>
  <dc:creator>Tahsin Mostafiz</dc:creator>
  <cp:lastModifiedBy>HeadEEE3</cp:lastModifiedBy>
  <cp:revision>41</cp:revision>
  <dcterms:created xsi:type="dcterms:W3CDTF">2018-11-20T14:04:01Z</dcterms:created>
  <dcterms:modified xsi:type="dcterms:W3CDTF">2018-11-23T08:41:30Z</dcterms:modified>
</cp:coreProperties>
</file>